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6" r:id="rId6"/>
    <p:sldId id="268" r:id="rId7"/>
    <p:sldId id="280" r:id="rId8"/>
    <p:sldId id="278" r:id="rId9"/>
    <p:sldId id="281" r:id="rId10"/>
    <p:sldId id="282" r:id="rId11"/>
    <p:sldId id="277" r:id="rId12"/>
    <p:sldId id="270" r:id="rId13"/>
  </p:sldIdLst>
  <p:sldSz cx="12188825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62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14" userDrawn="1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70" autoAdjust="0"/>
  </p:normalViewPr>
  <p:slideViewPr>
    <p:cSldViewPr showGuides="1">
      <p:cViewPr varScale="1">
        <p:scale>
          <a:sx n="104" d="100"/>
          <a:sy n="104" d="100"/>
        </p:scale>
        <p:origin x="126" y="210"/>
      </p:cViewPr>
      <p:guideLst>
        <p:guide orient="horz" pos="2160"/>
        <p:guide orient="horz" pos="981"/>
        <p:guide orient="horz" pos="3792"/>
        <p:guide orient="horz" pos="346"/>
        <p:guide orient="horz" pos="1920"/>
        <p:guide orient="horz" pos="3984"/>
        <p:guide orient="horz" pos="1162"/>
        <p:guide pos="3839"/>
        <p:guide pos="671"/>
        <p:guide pos="7014"/>
        <p:guide pos="6143"/>
        <p:guide pos="3263"/>
        <p:guide pos="7391"/>
        <p:guide pos="3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9215F-A780-46AA-9ECE-5E3415E21A0F}" type="datetime1">
              <a:rPr lang="ru-RU" smtClean="0"/>
              <a:t>20.11.2023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2B5AE9-EF18-4BD2-BEA8-A187E00F080A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5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63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5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36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0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C3F28CFA-1F4F-49FC-A194-A02DE2BBEB31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4A544-D0C4-45DC-A0D8-D610886771A3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80653-C5DC-4AB4-BB4B-BBA182DFA49B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3DB544-3ABF-4C3C-9834-89D2505D2F95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86979-C828-42D4-82EF-CACA504FF063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6B4E9-B51E-4818-B60A-E1761D5B5A50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318B6-E8E0-4168-8D5C-123542E2155B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15BC7-69F3-46B8-ADA5-7DF3AACDD8B0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8318A-8E0B-4A88-9269-7A86C5BD0E58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344C9-0B6B-4F52-B63C-096C733A73E1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C021FF-AB57-4586-84F8-E7B58F4C688D}" type="datetime1">
              <a:rPr lang="ru-RU" noProof="0" smtClean="0"/>
              <a:t>20.11.2023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0070" y="-99392"/>
            <a:ext cx="12036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Продажа Арендного бизнеса с </a:t>
            </a:r>
          </a:p>
          <a:p>
            <a:pPr lvl="0"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Пятёрочкой, ОЗОНОМ и Яндекс Лавкой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г. </a:t>
            </a:r>
            <a:r>
              <a:rPr lang="ru-RU" sz="1600" b="1" dirty="0">
                <a:solidFill>
                  <a:schemeClr val="accent1"/>
                </a:solidFill>
              </a:rPr>
              <a:t>Москва, </a:t>
            </a:r>
            <a:r>
              <a:rPr lang="ru-RU" sz="1600" b="1" dirty="0" smtClean="0">
                <a:solidFill>
                  <a:schemeClr val="accent1"/>
                </a:solidFill>
              </a:rPr>
              <a:t>Севастопольский проспект, д.37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337721"/>
            <a:ext cx="892899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416"/>
            <a:ext cx="4006180" cy="67828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0" dirty="0" smtClean="0"/>
              <a:t>Расположение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ru-RU" sz="5600" dirty="0">
              <a:latin typeface="+mj-lt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825333"/>
            <a:ext cx="9421196" cy="60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0"/>
            <a:ext cx="8501974" cy="692696"/>
          </a:xfrm>
        </p:spPr>
        <p:txBody>
          <a:bodyPr rtlCol="0"/>
          <a:lstStyle/>
          <a:p>
            <a:r>
              <a:rPr lang="ru-RU" b="0" dirty="0" smtClean="0"/>
              <a:t>Описание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908" y="620688"/>
            <a:ext cx="8856984" cy="5182592"/>
          </a:xfrm>
        </p:spPr>
        <p:txBody>
          <a:bodyPr rtlCol="0">
            <a:normAutofit fontScale="92500" lnSpcReduction="10000"/>
          </a:bodyPr>
          <a:lstStyle/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>
                <a:latin typeface="+mj-lt"/>
              </a:rPr>
              <a:t> </a:t>
            </a:r>
            <a:r>
              <a:rPr lang="ru-RU" sz="1500" dirty="0" smtClean="0">
                <a:latin typeface="+mj-lt"/>
              </a:rPr>
              <a:t> 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Адрес </a:t>
            </a:r>
            <a:r>
              <a:rPr lang="ru-RU" sz="1400" dirty="0"/>
              <a:t>Объекта: Москва, </a:t>
            </a:r>
            <a:r>
              <a:rPr lang="ru-RU" sz="1400" dirty="0" smtClean="0"/>
              <a:t>Севастопольский проспект, д.37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Площадь </a:t>
            </a:r>
            <a:r>
              <a:rPr lang="ru-RU" sz="1400" dirty="0"/>
              <a:t>Объекта: </a:t>
            </a:r>
            <a:r>
              <a:rPr lang="ru-RU" sz="1400" dirty="0" smtClean="0"/>
              <a:t>1537,3 </a:t>
            </a:r>
            <a:r>
              <a:rPr lang="ru-RU" sz="1400" dirty="0" err="1"/>
              <a:t>кв.м</a:t>
            </a:r>
            <a:r>
              <a:rPr lang="ru-RU" sz="1400" dirty="0" smtClean="0"/>
              <a:t>.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Назначение</a:t>
            </a:r>
            <a:r>
              <a:rPr lang="ru-RU" sz="1400" dirty="0"/>
              <a:t>: </a:t>
            </a:r>
            <a:r>
              <a:rPr lang="ru-RU" sz="1400" dirty="0" smtClean="0"/>
              <a:t>Торговое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Тип </a:t>
            </a:r>
            <a:r>
              <a:rPr lang="ru-RU" sz="1400" dirty="0"/>
              <a:t>объекта: нежилое помещение.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Этаж: 1 </a:t>
            </a:r>
            <a:r>
              <a:rPr lang="ru-RU" sz="1400" dirty="0" smtClean="0"/>
              <a:t>этаж + -1 этаж.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1-й этаж: 805,5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-1-й этаж: 731,8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Особенности </a:t>
            </a:r>
            <a:r>
              <a:rPr lang="ru-RU" sz="1400" dirty="0"/>
              <a:t>Объекта: Помещение </a:t>
            </a:r>
            <a:r>
              <a:rPr lang="ru-RU" sz="1400" dirty="0" smtClean="0"/>
              <a:t>расположено в 5-ти </a:t>
            </a:r>
            <a:r>
              <a:rPr lang="ru-RU" sz="1400" dirty="0"/>
              <a:t>этажном жилом доме. </a:t>
            </a:r>
            <a:r>
              <a:rPr lang="ru-RU" sz="1400" dirty="0" smtClean="0"/>
              <a:t>Дом не идёт под реновацию.</a:t>
            </a:r>
            <a:endParaRPr lang="ru-RU" sz="1400" dirty="0"/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Год постройки: </a:t>
            </a:r>
            <a:r>
              <a:rPr lang="ru-RU" sz="1400" dirty="0" smtClean="0"/>
              <a:t>1965 </a:t>
            </a:r>
            <a:r>
              <a:rPr lang="ru-RU" sz="1400" dirty="0"/>
              <a:t>г.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Высота потолков: </a:t>
            </a:r>
            <a:r>
              <a:rPr lang="ru-RU" sz="1400" dirty="0" smtClean="0"/>
              <a:t>3,5 </a:t>
            </a:r>
            <a:r>
              <a:rPr lang="ru-RU" sz="1400" dirty="0"/>
              <a:t>м.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Шесть отдельных входных групп </a:t>
            </a:r>
            <a:r>
              <a:rPr lang="ru-RU" sz="1400" dirty="0"/>
              <a:t>с 1-й линии </a:t>
            </a:r>
            <a:r>
              <a:rPr lang="ru-RU" sz="1400" dirty="0" smtClean="0"/>
              <a:t>и два входа со двора.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С торца здания организована зона разгрузки с дебаркадером.</a:t>
            </a:r>
            <a:endParaRPr lang="ru-RU" sz="1400" dirty="0"/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Объект хорошо просматривается с проезжей части, </a:t>
            </a:r>
            <a:r>
              <a:rPr lang="ru-RU" sz="1400" dirty="0" smtClean="0"/>
              <a:t>много места </a:t>
            </a:r>
            <a:r>
              <a:rPr lang="ru-RU" sz="1400" dirty="0"/>
              <a:t>для вывески.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Планировка </a:t>
            </a:r>
            <a:r>
              <a:rPr lang="ru-RU" sz="1400" dirty="0" smtClean="0"/>
              <a:t>открытая.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В помещении много мокрых точек и наличие подвала делает возможным организацию дополнительных с/у в неограниченном количестве.</a:t>
            </a:r>
            <a:endParaRPr lang="ru-RU" sz="1400" dirty="0"/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Парковка </a:t>
            </a:r>
            <a:r>
              <a:rPr lang="ru-RU" sz="1400" dirty="0" smtClean="0"/>
              <a:t>перед помещением бесплатная, всегда есть свободные места. В 100-та метрах от помещения есть огромный городской паркинг по 40 рублей в час, он всегда пустой.</a:t>
            </a:r>
            <a:endParaRPr lang="ru-RU" sz="1400" dirty="0"/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Интенсивный пешеходный и автомобильный трафик. Возможное наполнение: </a:t>
            </a:r>
            <a:r>
              <a:rPr lang="ru-RU" sz="1400" dirty="0" smtClean="0"/>
              <a:t>торговля, услуги.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Арендаторы: </a:t>
            </a:r>
            <a:r>
              <a:rPr lang="ru-RU" sz="1400" b="1" dirty="0" smtClean="0"/>
              <a:t>Пятёрочка (680,6 </a:t>
            </a:r>
            <a:r>
              <a:rPr lang="ru-RU" sz="1400" b="1" dirty="0" err="1" smtClean="0"/>
              <a:t>кв.м</a:t>
            </a:r>
            <a:r>
              <a:rPr lang="ru-RU" sz="1400" b="1" dirty="0" smtClean="0"/>
              <a:t>.) – 1-й </a:t>
            </a:r>
            <a:r>
              <a:rPr lang="ru-RU" sz="1400" b="1" dirty="0" err="1" smtClean="0"/>
              <a:t>этаэ</a:t>
            </a:r>
            <a:r>
              <a:rPr lang="ru-RU" sz="1400" b="1" dirty="0" smtClean="0"/>
              <a:t>;</a:t>
            </a:r>
            <a:r>
              <a:rPr lang="ru-RU" sz="1400" dirty="0" smtClean="0"/>
              <a:t> </a:t>
            </a:r>
            <a:r>
              <a:rPr lang="ru-RU" sz="1400" b="1" dirty="0" smtClean="0"/>
              <a:t>ОЗОН (45,6 </a:t>
            </a:r>
            <a:r>
              <a:rPr lang="ru-RU" sz="1400" b="1" dirty="0" err="1" smtClean="0"/>
              <a:t>кв.м</a:t>
            </a:r>
            <a:r>
              <a:rPr lang="ru-RU" sz="1400" b="1" dirty="0" smtClean="0"/>
              <a:t>.) – 1-й этаж; Блок 53,8 </a:t>
            </a:r>
            <a:r>
              <a:rPr lang="ru-RU" sz="1400" b="1" dirty="0" err="1" smtClean="0"/>
              <a:t>кв.м</a:t>
            </a:r>
            <a:r>
              <a:rPr lang="ru-RU" sz="1400" b="1" dirty="0" smtClean="0"/>
              <a:t>. (пока в перспективе сдачи в аренду) – 1-й этаж</a:t>
            </a:r>
            <a:r>
              <a:rPr lang="ru-RU" sz="1400" dirty="0" smtClean="0"/>
              <a:t>; </a:t>
            </a:r>
            <a:r>
              <a:rPr lang="ru-RU" sz="1400" b="1" dirty="0" smtClean="0"/>
              <a:t>Яндекс Лавка (717,9 </a:t>
            </a:r>
            <a:r>
              <a:rPr lang="ru-RU" sz="1400" b="1" dirty="0" err="1" smtClean="0"/>
              <a:t>кв.м</a:t>
            </a:r>
            <a:r>
              <a:rPr lang="ru-RU" sz="1400" b="1" dirty="0" smtClean="0"/>
              <a:t>.) – цоколь. 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Окупаемость 9,0 лет.</a:t>
            </a: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/>
              <a:t>Стоимость помещения 195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8905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0"/>
            <a:ext cx="8501974" cy="692696"/>
          </a:xfrm>
        </p:spPr>
        <p:txBody>
          <a:bodyPr rtlCol="0"/>
          <a:lstStyle/>
          <a:p>
            <a:r>
              <a:rPr lang="ru-RU" b="0" dirty="0" smtClean="0"/>
              <a:t>Финансовые показатели</a:t>
            </a:r>
            <a:endParaRPr lang="ru-RU" b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82382"/>
              </p:ext>
            </p:extLst>
          </p:nvPr>
        </p:nvGraphicFramePr>
        <p:xfrm>
          <a:off x="189756" y="764704"/>
          <a:ext cx="11593290" cy="4232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407"/>
                <a:gridCol w="1074520"/>
                <a:gridCol w="1103338"/>
                <a:gridCol w="1185678"/>
                <a:gridCol w="1350355"/>
                <a:gridCol w="1432694"/>
                <a:gridCol w="1716762"/>
                <a:gridCol w="1321536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Наименование, площадь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МАП, рублей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ГАП, рублей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Общий ГАП, рублей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Налог на имущество, рублей/год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Чистая прибыль по всему помещению, рублей в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Окупаемость, лет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Цена, рублей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</a:tr>
              <a:tr h="1381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Супермаркет Пятёрочка (680,6 кв.м.)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1 221 000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14652000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22 019 400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520 000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21 499 400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9,07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194999558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</a:tr>
              <a:tr h="442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ОЗОН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115 000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1380000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53,8 кв.м.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1 680 000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Яндекс Лавка (717,9 кв.м.)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358 950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4 307 400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8" marR="9268" marT="92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183559"/>
              </p:ext>
            </p:extLst>
          </p:nvPr>
        </p:nvGraphicFramePr>
        <p:xfrm>
          <a:off x="1125860" y="697899"/>
          <a:ext cx="10009112" cy="616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Acrobat Document" r:id="rId3" imgW="11344203" imgH="8019921" progId="AcroExch.Document.DC">
                  <p:embed/>
                </p:oleObj>
              </mc:Choice>
              <mc:Fallback>
                <p:oleObj name="Acrobat Document" r:id="rId3" imgW="11344203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860" y="697899"/>
                        <a:ext cx="10009112" cy="616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9756" y="0"/>
            <a:ext cx="8501974" cy="692696"/>
          </a:xfrm>
        </p:spPr>
        <p:txBody>
          <a:bodyPr rtlCol="0">
            <a:normAutofit fontScale="90000"/>
          </a:bodyPr>
          <a:lstStyle/>
          <a:p>
            <a:r>
              <a:rPr lang="ru-RU" b="0" dirty="0" smtClean="0"/>
              <a:t>Планировка супермаркета Пятёрочка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1044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9756" y="0"/>
            <a:ext cx="8501974" cy="692696"/>
          </a:xfrm>
        </p:spPr>
        <p:txBody>
          <a:bodyPr rtlCol="0">
            <a:normAutofit fontScale="90000"/>
          </a:bodyPr>
          <a:lstStyle/>
          <a:p>
            <a:r>
              <a:rPr lang="ru-RU" b="0" dirty="0" smtClean="0"/>
              <a:t>Общий план помещения на 1-м этаже</a:t>
            </a:r>
            <a:endParaRPr lang="ru-RU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88825" cy="45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9756" y="0"/>
            <a:ext cx="8501974" cy="692696"/>
          </a:xfrm>
        </p:spPr>
        <p:txBody>
          <a:bodyPr rtlCol="0">
            <a:normAutofit fontScale="90000"/>
          </a:bodyPr>
          <a:lstStyle/>
          <a:p>
            <a:r>
              <a:rPr lang="ru-RU" b="0" dirty="0" smtClean="0"/>
              <a:t>Общий план помещения на -1-м этаже</a:t>
            </a:r>
            <a:endParaRPr lang="ru-RU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88825" cy="41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" y="17992"/>
            <a:ext cx="3501167" cy="624131"/>
          </a:xfrm>
        </p:spPr>
        <p:txBody>
          <a:bodyPr rtlCol="0"/>
          <a:lstStyle/>
          <a:p>
            <a:r>
              <a:rPr lang="ru-RU" dirty="0"/>
              <a:t>  </a:t>
            </a:r>
            <a:r>
              <a:rPr lang="ru-RU" b="0" dirty="0" smtClean="0"/>
              <a:t>Фотографии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12776"/>
            <a:ext cx="8686801" cy="4607024"/>
          </a:xfrm>
        </p:spPr>
        <p:txBody>
          <a:bodyPr rtlCol="0"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ru-RU" sz="5600" dirty="0">
              <a:latin typeface="+mj-lt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1" y="980727"/>
            <a:ext cx="5616624" cy="2677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" y="3752922"/>
            <a:ext cx="5770248" cy="2645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3752922"/>
            <a:ext cx="5616625" cy="2645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" y="944159"/>
            <a:ext cx="5770247" cy="27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" y="17992"/>
            <a:ext cx="3861207" cy="660412"/>
          </a:xfrm>
        </p:spPr>
        <p:txBody>
          <a:bodyPr rtlCol="0"/>
          <a:lstStyle/>
          <a:p>
            <a:r>
              <a:rPr lang="ru-RU" dirty="0"/>
              <a:t>  </a:t>
            </a:r>
            <a:r>
              <a:rPr lang="ru-RU" b="0" dirty="0" smtClean="0"/>
              <a:t>Фотографии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12776"/>
            <a:ext cx="8686801" cy="4607024"/>
          </a:xfrm>
        </p:spPr>
        <p:txBody>
          <a:bodyPr rtlCol="0"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ru-RU" sz="5600" dirty="0">
              <a:latin typeface="+mj-lt"/>
            </a:endParaRPr>
          </a:p>
          <a:p>
            <a:pPr marL="45720" indent="0" rtl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3786742"/>
            <a:ext cx="5400600" cy="3071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789040"/>
            <a:ext cx="5625320" cy="306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676106"/>
            <a:ext cx="5400600" cy="30712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678404"/>
            <a:ext cx="563251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бизнес-стратегии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508_TF03460663.potx" id="{BE959834-06A1-472B-B994-02C113E9EB3A}" vid="{D38CF963-CD7E-47A1-BA40-20B2517DA913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бизнес-стратегии</Template>
  <TotalTime>3166</TotalTime>
  <Words>353</Words>
  <Application>Microsoft Office PowerPoint</Application>
  <PresentationFormat>Произвольный</PresentationFormat>
  <Paragraphs>66</Paragraphs>
  <Slides>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Palatino Linotype</vt:lpstr>
      <vt:lpstr>Презентация бизнес-стратегии</vt:lpstr>
      <vt:lpstr>Acrobat Document</vt:lpstr>
      <vt:lpstr>Презентация PowerPoint</vt:lpstr>
      <vt:lpstr>   Расположение</vt:lpstr>
      <vt:lpstr>Описание</vt:lpstr>
      <vt:lpstr>Финансовые показатели</vt:lpstr>
      <vt:lpstr>Планировка супермаркета Пятёрочка</vt:lpstr>
      <vt:lpstr>Общий план помещения на 1-м этаже</vt:lpstr>
      <vt:lpstr>Общий план помещения на -1-м этаже</vt:lpstr>
      <vt:lpstr>  Фотографии</vt:lpstr>
      <vt:lpstr>  Фотографии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5-ти комнатной квартиры в районе Таганки</dc:title>
  <dc:creator>Лидия Закревская</dc:creator>
  <cp:lastModifiedBy>Татьяна Диденко</cp:lastModifiedBy>
  <cp:revision>402</cp:revision>
  <cp:lastPrinted>2022-07-08T10:12:16Z</cp:lastPrinted>
  <dcterms:created xsi:type="dcterms:W3CDTF">2018-03-22T11:15:33Z</dcterms:created>
  <dcterms:modified xsi:type="dcterms:W3CDTF">2023-11-20T14:43:16Z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